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1" r:id="rId4"/>
    <p:sldId id="285" r:id="rId5"/>
    <p:sldId id="28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8" r:id="rId17"/>
    <p:sldId id="269" r:id="rId18"/>
    <p:sldId id="270" r:id="rId19"/>
    <p:sldId id="279" r:id="rId20"/>
    <p:sldId id="287" r:id="rId21"/>
    <p:sldId id="289" r:id="rId22"/>
    <p:sldId id="271" r:id="rId23"/>
    <p:sldId id="272" r:id="rId24"/>
    <p:sldId id="273" r:id="rId25"/>
    <p:sldId id="274" r:id="rId26"/>
    <p:sldId id="290" r:id="rId27"/>
    <p:sldId id="275" r:id="rId28"/>
    <p:sldId id="282" r:id="rId29"/>
    <p:sldId id="291" r:id="rId30"/>
    <p:sldId id="292" r:id="rId31"/>
    <p:sldId id="293" r:id="rId32"/>
    <p:sldId id="294" r:id="rId33"/>
    <p:sldId id="295" r:id="rId34"/>
    <p:sldId id="276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53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61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31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67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37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96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8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6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17E2-BEAE-481B-8F60-A3A69A38D13E}" type="datetimeFigureOut">
              <a:rPr lang="nl-NL" smtClean="0"/>
              <a:t>23-8-2012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61BD-84F9-441B-9522-E3A32449D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72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swoQJUGI6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YoEOrApaRs&amp;playnext=1&amp;list=PLA35F69D179BA708C&amp;feature=results_vide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mTcmBn56J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N4Di8DEPf8" TargetMode="External"/><Relationship Id="rId5" Type="http://schemas.openxmlformats.org/officeDocument/2006/relationships/hyperlink" Target="http://www.youtube.com/watch?v=bKyiXjyVsfw" TargetMode="Externa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tv.nl/beeldbank/clip/20090804_lgmultatuli0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nos.nl/video/12217-duurste-kunstwerk-ooit-te-zien-in-amsterdam.html" TargetMode="External"/><Relationship Id="rId7" Type="http://schemas.openxmlformats.org/officeDocument/2006/relationships/hyperlink" Target="http://www.youtube.com/watch?v=esiErDm62E4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wTlureUMP8" TargetMode="External"/><Relationship Id="rId4" Type="http://schemas.openxmlformats.org/officeDocument/2006/relationships/image" Target="../media/image6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g_rFD-QpK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tv.nl/docent/project/2515678/literatuurgeschiedenis/2516920/afleveringen-19e-eeu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69269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Letterkunde</a:t>
            </a:r>
            <a:r>
              <a:rPr lang="en-US" sz="4400" b="1" dirty="0" smtClean="0">
                <a:solidFill>
                  <a:srgbClr val="FF0000"/>
                </a:solidFill>
              </a:rPr>
              <a:t> van 1800 tot 1914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sz="4400" b="1" dirty="0" smtClean="0">
              <a:solidFill>
                <a:srgbClr val="FF0000"/>
              </a:solidFill>
            </a:endParaRPr>
          </a:p>
          <a:p>
            <a:pPr marL="2400300" lvl="4" indent="-571500">
              <a:buFont typeface="Arial" pitchFamily="34" charset="0"/>
              <a:buChar char="•"/>
            </a:pPr>
            <a:r>
              <a:rPr lang="en-US" sz="4400" b="1" dirty="0" err="1" smtClean="0">
                <a:solidFill>
                  <a:srgbClr val="FF0000"/>
                </a:solidFill>
              </a:rPr>
              <a:t>Romantiek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2400300" lvl="4" indent="-571500">
              <a:buFont typeface="Arial" pitchFamily="34" charset="0"/>
              <a:buChar char="•"/>
            </a:pPr>
            <a:r>
              <a:rPr lang="en-US" sz="4400" b="1" dirty="0" err="1" smtClean="0">
                <a:solidFill>
                  <a:srgbClr val="FF0000"/>
                </a:solidFill>
              </a:rPr>
              <a:t>Realisme</a:t>
            </a:r>
            <a:endParaRPr lang="en-US" sz="4400" b="1" dirty="0">
              <a:solidFill>
                <a:srgbClr val="FF0000"/>
              </a:solidFill>
            </a:endParaRPr>
          </a:p>
          <a:p>
            <a:pPr marL="2400300" lvl="4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</a:rPr>
              <a:t>Fin </a:t>
            </a:r>
            <a:r>
              <a:rPr lang="en-US" sz="4400" b="1" dirty="0">
                <a:solidFill>
                  <a:srgbClr val="FF0000"/>
                </a:solidFill>
              </a:rPr>
              <a:t>de </a:t>
            </a:r>
            <a:r>
              <a:rPr lang="en-US" sz="4400" b="1" dirty="0" smtClean="0">
                <a:solidFill>
                  <a:srgbClr val="FF0000"/>
                </a:solidFill>
              </a:rPr>
              <a:t>siècle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464496" cy="38717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6966"/>
            <a:ext cx="4096162" cy="2952328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169248" y="4568646"/>
            <a:ext cx="4680520" cy="1764196"/>
          </a:xfrm>
          <a:prstGeom prst="wedgeEllipseCallout">
            <a:avLst>
              <a:gd name="adj1" fmla="val 10612"/>
              <a:gd name="adj2" fmla="val -133103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b) </a:t>
            </a:r>
            <a:r>
              <a:rPr lang="en-US" b="1" dirty="0" err="1" smtClean="0">
                <a:solidFill>
                  <a:schemeClr val="tx1"/>
                </a:solidFill>
              </a:rPr>
              <a:t>Naar</a:t>
            </a:r>
            <a:r>
              <a:rPr lang="en-US" b="1" dirty="0" smtClean="0">
                <a:solidFill>
                  <a:schemeClr val="tx1"/>
                </a:solidFill>
              </a:rPr>
              <a:t> de (</a:t>
            </a:r>
            <a:r>
              <a:rPr lang="en-US" b="1" dirty="0" err="1" smtClean="0">
                <a:solidFill>
                  <a:schemeClr val="tx1"/>
                </a:solidFill>
              </a:rPr>
              <a:t>middeleeuwse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historie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Ovale toelichting 4"/>
          <p:cNvSpPr/>
          <p:nvPr/>
        </p:nvSpPr>
        <p:spPr>
          <a:xfrm>
            <a:off x="179512" y="4581128"/>
            <a:ext cx="4680520" cy="1764196"/>
          </a:xfrm>
          <a:prstGeom prst="wedgeEllipseCallout">
            <a:avLst>
              <a:gd name="adj1" fmla="val 46510"/>
              <a:gd name="adj2" fmla="val -79976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b) </a:t>
            </a:r>
            <a:r>
              <a:rPr lang="en-US" b="1" dirty="0" err="1" smtClean="0">
                <a:solidFill>
                  <a:schemeClr val="tx1"/>
                </a:solidFill>
              </a:rPr>
              <a:t>Naar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(</a:t>
            </a:r>
            <a:r>
              <a:rPr lang="en-US" b="1" dirty="0" err="1" smtClean="0">
                <a:solidFill>
                  <a:schemeClr val="tx1"/>
                </a:solidFill>
              </a:rPr>
              <a:t>middeleeuwse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historie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395536" y="3263270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10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8388424" y="6148572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11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9" name="Explosie 1 8">
            <a:hlinkClick r:id="rId4"/>
          </p:cNvPr>
          <p:cNvSpPr/>
          <p:nvPr/>
        </p:nvSpPr>
        <p:spPr>
          <a:xfrm>
            <a:off x="4067944" y="1412776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s4.wikipaintings.org/images/edward-burne-jones/an-angel-playing-a-flageolet-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93449"/>
            <a:ext cx="3941220" cy="51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yartprints.com/kunst/caspar_david_friedrich/5944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62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2267744" y="5219564"/>
            <a:ext cx="3240360" cy="1512168"/>
          </a:xfrm>
          <a:prstGeom prst="wedgeEllipseCallout">
            <a:avLst>
              <a:gd name="adj1" fmla="val 43824"/>
              <a:gd name="adj2" fmla="val -96173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c) </a:t>
            </a:r>
            <a:r>
              <a:rPr lang="en-US" b="1" dirty="0" err="1" smtClean="0">
                <a:solidFill>
                  <a:schemeClr val="tx1"/>
                </a:solidFill>
              </a:rPr>
              <a:t>Naar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religie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Explosie 1 4">
            <a:hlinkClick r:id="rId4"/>
          </p:cNvPr>
          <p:cNvSpPr/>
          <p:nvPr/>
        </p:nvSpPr>
        <p:spPr>
          <a:xfrm>
            <a:off x="2379520" y="273369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539552" y="5707246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12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225188" y="5975648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13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5"/>
            <a:ext cx="2952328" cy="33740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692695"/>
            <a:ext cx="3059875" cy="3847283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4680600" y="708669"/>
            <a:ext cx="3240360" cy="1512168"/>
          </a:xfrm>
          <a:prstGeom prst="wedgeEllipseCallout">
            <a:avLst>
              <a:gd name="adj1" fmla="val -26371"/>
              <a:gd name="adj2" fmla="val 101865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c) </a:t>
            </a:r>
            <a:r>
              <a:rPr lang="en-US" b="1" dirty="0" err="1" smtClean="0">
                <a:solidFill>
                  <a:schemeClr val="tx1"/>
                </a:solidFill>
              </a:rPr>
              <a:t>Naar</a:t>
            </a:r>
            <a:r>
              <a:rPr lang="en-US" b="1" dirty="0" smtClean="0">
                <a:solidFill>
                  <a:schemeClr val="tx1"/>
                </a:solidFill>
              </a:rPr>
              <a:t> de humor</a:t>
            </a:r>
          </a:p>
        </p:txBody>
      </p:sp>
      <p:sp>
        <p:nvSpPr>
          <p:cNvPr id="5" name="Ovale toelichting 4"/>
          <p:cNvSpPr/>
          <p:nvPr/>
        </p:nvSpPr>
        <p:spPr>
          <a:xfrm>
            <a:off x="4644008" y="692696"/>
            <a:ext cx="3240360" cy="1512168"/>
          </a:xfrm>
          <a:prstGeom prst="wedgeEllipseCallout">
            <a:avLst>
              <a:gd name="adj1" fmla="val -75754"/>
              <a:gd name="adj2" fmla="val 45175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c) </a:t>
            </a:r>
            <a:r>
              <a:rPr lang="en-US" b="1" dirty="0" err="1" smtClean="0">
                <a:solidFill>
                  <a:schemeClr val="tx1"/>
                </a:solidFill>
              </a:rPr>
              <a:t>Naar</a:t>
            </a:r>
            <a:r>
              <a:rPr lang="en-US" b="1" dirty="0" smtClean="0">
                <a:solidFill>
                  <a:schemeClr val="tx1"/>
                </a:solidFill>
              </a:rPr>
              <a:t> de humor</a:t>
            </a:r>
          </a:p>
        </p:txBody>
      </p:sp>
      <p:sp>
        <p:nvSpPr>
          <p:cNvPr id="6" name="Ovaal 5"/>
          <p:cNvSpPr/>
          <p:nvPr/>
        </p:nvSpPr>
        <p:spPr>
          <a:xfrm>
            <a:off x="7740352" y="6011000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14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7" name="Explosie 1 6">
            <a:hlinkClick r:id="rId4"/>
          </p:cNvPr>
          <p:cNvSpPr/>
          <p:nvPr/>
        </p:nvSpPr>
        <p:spPr>
          <a:xfrm>
            <a:off x="7020272" y="2178606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6758201" cy="445196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572000" cy="3429000"/>
          </a:xfrm>
          <a:prstGeom prst="rect">
            <a:avLst/>
          </a:prstGeom>
        </p:spPr>
      </p:pic>
      <p:sp>
        <p:nvSpPr>
          <p:cNvPr id="2" name="Afgeronde rechthoek 1"/>
          <p:cNvSpPr/>
          <p:nvPr/>
        </p:nvSpPr>
        <p:spPr>
          <a:xfrm>
            <a:off x="467544" y="5085184"/>
            <a:ext cx="3163076" cy="1368152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 </a:t>
            </a:r>
            <a:r>
              <a:rPr lang="en-US" b="1" dirty="0" err="1" smtClean="0">
                <a:solidFill>
                  <a:schemeClr val="tx1"/>
                </a:solidFill>
              </a:rPr>
              <a:t>historische</a:t>
            </a:r>
            <a:r>
              <a:rPr lang="en-US" b="1" dirty="0" smtClean="0">
                <a:solidFill>
                  <a:schemeClr val="tx1"/>
                </a:solidFill>
              </a:rPr>
              <a:t> roman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104026" y="4544536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15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09649"/>
            <a:ext cx="2088232" cy="25386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09650"/>
            <a:ext cx="1847850" cy="2476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15360"/>
            <a:ext cx="2762250" cy="1657350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1823517" y="4005064"/>
            <a:ext cx="3163076" cy="1368152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 </a:t>
            </a:r>
            <a:r>
              <a:rPr lang="en-US" b="1" dirty="0" err="1" smtClean="0">
                <a:solidFill>
                  <a:schemeClr val="tx1"/>
                </a:solidFill>
              </a:rPr>
              <a:t>griezelroman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(“Gothic novel”)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Explosie 1 6">
            <a:hlinkClick r:id="rId5"/>
          </p:cNvPr>
          <p:cNvSpPr/>
          <p:nvPr/>
        </p:nvSpPr>
        <p:spPr>
          <a:xfrm>
            <a:off x="251520" y="2828204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9" name="Explosie 1 8">
            <a:hlinkClick r:id="rId6"/>
          </p:cNvPr>
          <p:cNvSpPr/>
          <p:nvPr/>
        </p:nvSpPr>
        <p:spPr>
          <a:xfrm>
            <a:off x="7092280" y="2235372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4290"/>
            <a:ext cx="3168396" cy="46375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3236050" cy="24239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40"/>
            <a:ext cx="2126391" cy="3423850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5724128" y="2420888"/>
            <a:ext cx="3163076" cy="1368152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Sprookjes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108"/>
            <a:ext cx="3976911" cy="44499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804272" cy="5849888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827584" y="5248772"/>
            <a:ext cx="3163076" cy="1368152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Toekomstroman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5649537" cy="417646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5021381" cy="324036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79512" y="4005064"/>
            <a:ext cx="3168351" cy="1656184"/>
          </a:xfrm>
          <a:prstGeom prst="ellipse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 </a:t>
            </a:r>
            <a:r>
              <a:rPr lang="en-US" b="1" dirty="0" err="1" smtClean="0">
                <a:solidFill>
                  <a:schemeClr val="tx1"/>
                </a:solidFill>
              </a:rPr>
              <a:t>neoromantiek</a:t>
            </a:r>
            <a:r>
              <a:rPr lang="en-US" b="1" dirty="0" smtClean="0">
                <a:solidFill>
                  <a:schemeClr val="tx1"/>
                </a:solidFill>
              </a:rPr>
              <a:t> (I)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5056876" y="3284984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16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8657326" y="6237312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17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6156176" cy="410411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4800533" cy="360040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5561856" y="476672"/>
            <a:ext cx="3168351" cy="1656184"/>
          </a:xfrm>
          <a:prstGeom prst="ellipse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 </a:t>
            </a:r>
            <a:r>
              <a:rPr lang="en-US" b="1" dirty="0" err="1" smtClean="0">
                <a:solidFill>
                  <a:schemeClr val="tx1"/>
                </a:solidFill>
              </a:rPr>
              <a:t>neoromantiek</a:t>
            </a:r>
            <a:r>
              <a:rPr lang="en-US" b="1" dirty="0" smtClean="0">
                <a:solidFill>
                  <a:schemeClr val="tx1"/>
                </a:solidFill>
              </a:rPr>
              <a:t> (II)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4814286" y="3717032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18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8423920" y="6381328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19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69269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Letterkunde</a:t>
            </a:r>
            <a:r>
              <a:rPr lang="en-US" sz="4400" b="1" dirty="0" smtClean="0">
                <a:solidFill>
                  <a:srgbClr val="FF0000"/>
                </a:solidFill>
              </a:rPr>
              <a:t> van 1800 tot 1914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Het </a:t>
            </a:r>
            <a:r>
              <a:rPr lang="en-US" sz="4400" b="1" dirty="0" err="1" smtClean="0">
                <a:solidFill>
                  <a:srgbClr val="FF0000"/>
                </a:solidFill>
              </a:rPr>
              <a:t>realisme</a:t>
            </a:r>
            <a:endParaRPr lang="nl-N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2636912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Van </a:t>
            </a:r>
            <a:r>
              <a:rPr lang="en-US" sz="4400" b="1" dirty="0" err="1" smtClean="0">
                <a:solidFill>
                  <a:srgbClr val="FF0000"/>
                </a:solidFill>
              </a:rPr>
              <a:t>iedere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stroming</a:t>
            </a:r>
            <a:endParaRPr lang="nl-NL" sz="4400" b="1" dirty="0">
              <a:solidFill>
                <a:srgbClr val="FF0000"/>
              </a:solidFill>
            </a:endParaRPr>
          </a:p>
        </p:txBody>
      </p:sp>
      <p:sp>
        <p:nvSpPr>
          <p:cNvPr id="3" name="Ovale toelichting 2"/>
          <p:cNvSpPr/>
          <p:nvPr/>
        </p:nvSpPr>
        <p:spPr>
          <a:xfrm>
            <a:off x="5835391" y="1920027"/>
            <a:ext cx="2214246" cy="1440160"/>
          </a:xfrm>
          <a:prstGeom prst="wedgeEllipseCallout">
            <a:avLst>
              <a:gd name="adj1" fmla="val -86329"/>
              <a:gd name="adj2" fmla="val -58088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Kenmerken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5736379" y="3507398"/>
            <a:ext cx="2412269" cy="1152128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Genres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5736379" y="4869160"/>
            <a:ext cx="2520279" cy="1502990"/>
          </a:xfrm>
          <a:prstGeom prst="ellipse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Aanverwante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kunststromingen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6" name="Linkeraccolade 5"/>
          <p:cNvSpPr/>
          <p:nvPr/>
        </p:nvSpPr>
        <p:spPr>
          <a:xfrm>
            <a:off x="3851920" y="188640"/>
            <a:ext cx="1080120" cy="6264696"/>
          </a:xfrm>
          <a:prstGeom prst="leftBrace">
            <a:avLst>
              <a:gd name="adj1" fmla="val 8333"/>
              <a:gd name="adj2" fmla="val 5024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Wolkvormige toelichting 6"/>
          <p:cNvSpPr/>
          <p:nvPr/>
        </p:nvSpPr>
        <p:spPr>
          <a:xfrm>
            <a:off x="5430346" y="485850"/>
            <a:ext cx="3024336" cy="1338446"/>
          </a:xfrm>
          <a:prstGeom prst="cloudCallout">
            <a:avLst>
              <a:gd name="adj1" fmla="val -45777"/>
              <a:gd name="adj2" fmla="val -73282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Het </a:t>
            </a:r>
            <a:r>
              <a:rPr lang="en-US" b="1" dirty="0" err="1" smtClean="0">
                <a:solidFill>
                  <a:schemeClr val="tx1"/>
                </a:solidFill>
              </a:rPr>
              <a:t>mensbeeld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tourfotoside.nl/tdf2012/300612/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lkvormige toelichting 14"/>
          <p:cNvSpPr/>
          <p:nvPr/>
        </p:nvSpPr>
        <p:spPr>
          <a:xfrm>
            <a:off x="4932040" y="3645024"/>
            <a:ext cx="3816424" cy="1872208"/>
          </a:xfrm>
          <a:prstGeom prst="cloudCallout">
            <a:avLst>
              <a:gd name="adj1" fmla="val -45777"/>
              <a:gd name="adj2" fmla="val -73282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Wat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er</a:t>
            </a:r>
            <a:r>
              <a:rPr lang="en-US" b="1" dirty="0" smtClean="0">
                <a:solidFill>
                  <a:schemeClr val="tx1"/>
                </a:solidFill>
              </a:rPr>
              <a:t> door je </a:t>
            </a:r>
            <a:r>
              <a:rPr lang="en-US" b="1" dirty="0" err="1" smtClean="0">
                <a:solidFill>
                  <a:schemeClr val="tx1"/>
                </a:solidFill>
              </a:rPr>
              <a:t>heen</a:t>
            </a:r>
            <a:r>
              <a:rPr lang="en-US" b="1" dirty="0" smtClean="0">
                <a:solidFill>
                  <a:schemeClr val="tx1"/>
                </a:solidFill>
              </a:rPr>
              <a:t>?”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jzcamera.com/wp-content/uploads/2011/12/an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42" y="3975656"/>
            <a:ext cx="3896038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nltracks.nl/system/images/165912/original/cherso.jpg?1285255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" y="188640"/>
            <a:ext cx="3905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encrypted-tbn3.google.com/images?q=tbn:ANd9GcReMu0rYPukF720hyfjsTL8nJACkkl6TI4mhETKpowUyaAS-S0T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4445"/>
            <a:ext cx="3016139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static3.volkskrant.nl/static/photo/2012/15/10/13/album_large_11073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2656"/>
            <a:ext cx="399894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3.static.flickr.com/2442/3951612795_3d2e07a6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0" y="4869160"/>
            <a:ext cx="2952328" cy="18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al 7"/>
          <p:cNvSpPr/>
          <p:nvPr/>
        </p:nvSpPr>
        <p:spPr>
          <a:xfrm>
            <a:off x="8570942" y="2780928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20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788023" y="4653136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21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32656"/>
            <a:ext cx="5710235" cy="4320480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4953642" y="4977172"/>
            <a:ext cx="3024336" cy="1656184"/>
          </a:xfrm>
          <a:prstGeom prst="wedgeEllipseCallout">
            <a:avLst>
              <a:gd name="adj1" fmla="val -70673"/>
              <a:gd name="adj2" fmla="val -85401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Weergeven</a:t>
            </a:r>
            <a:r>
              <a:rPr lang="en-US" b="1" dirty="0" smtClean="0">
                <a:solidFill>
                  <a:schemeClr val="tx1"/>
                </a:solidFill>
              </a:rPr>
              <a:t> van het </a:t>
            </a:r>
            <a:r>
              <a:rPr lang="en-US" b="1" dirty="0" err="1" smtClean="0">
                <a:solidFill>
                  <a:schemeClr val="tx1"/>
                </a:solidFill>
              </a:rPr>
              <a:t>hier</a:t>
            </a:r>
            <a:r>
              <a:rPr lang="en-US" b="1" dirty="0" smtClean="0">
                <a:solidFill>
                  <a:schemeClr val="tx1"/>
                </a:solidFill>
              </a:rPr>
              <a:t> en nu</a:t>
            </a:r>
          </a:p>
        </p:txBody>
      </p:sp>
      <p:sp>
        <p:nvSpPr>
          <p:cNvPr id="4" name="Ovaal 3"/>
          <p:cNvSpPr/>
          <p:nvPr/>
        </p:nvSpPr>
        <p:spPr>
          <a:xfrm>
            <a:off x="6033762" y="4437112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22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3212976"/>
            <a:ext cx="5226476" cy="33655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6477000" cy="3543300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409278" y="4581128"/>
            <a:ext cx="3816424" cy="1656184"/>
          </a:xfrm>
          <a:prstGeom prst="wedgeEllipseCallout">
            <a:avLst>
              <a:gd name="adj1" fmla="val 35826"/>
              <a:gd name="adj2" fmla="val -91612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Weergeven</a:t>
            </a:r>
            <a:r>
              <a:rPr lang="en-US" b="1" dirty="0" smtClean="0">
                <a:solidFill>
                  <a:schemeClr val="tx1"/>
                </a:solidFill>
              </a:rPr>
              <a:t> op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</a:rPr>
              <a:t>een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objectieve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manier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6656512" y="3731940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23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6956"/>
            <a:ext cx="3096344" cy="43578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761996" cy="3553182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3059832" y="0"/>
            <a:ext cx="3816424" cy="1656184"/>
          </a:xfrm>
          <a:prstGeom prst="wedgeEllipseCallout">
            <a:avLst>
              <a:gd name="adj1" fmla="val 49004"/>
              <a:gd name="adj2" fmla="val 115430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(</a:t>
            </a:r>
            <a:r>
              <a:rPr lang="en-US" b="1" dirty="0" err="1" smtClean="0">
                <a:solidFill>
                  <a:schemeClr val="tx1"/>
                </a:solidFill>
              </a:rPr>
              <a:t>Ook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aandacht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voor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“</a:t>
            </a:r>
            <a:r>
              <a:rPr lang="en-US" b="1" dirty="0" err="1" smtClean="0">
                <a:solidFill>
                  <a:schemeClr val="tx1"/>
                </a:solidFill>
              </a:rPr>
              <a:t>gewone</a:t>
            </a:r>
            <a:r>
              <a:rPr lang="en-US" b="1" dirty="0" smtClean="0">
                <a:solidFill>
                  <a:schemeClr val="tx1"/>
                </a:solidFill>
              </a:rPr>
              <a:t> man”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3203848" y="4653136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24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8388424" y="5589240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25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91236"/>
            <a:ext cx="2664296" cy="258249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565822" cy="35464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172435" cy="2376264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4716016" y="476672"/>
            <a:ext cx="3163076" cy="1368152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psychologische</a:t>
            </a:r>
            <a:r>
              <a:rPr lang="en-US" b="1" dirty="0" smtClean="0">
                <a:solidFill>
                  <a:schemeClr val="tx1"/>
                </a:solidFill>
              </a:rPr>
              <a:t>) roman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stsellerboeken.nl/WebRoot/StoreLNL/Shops/62463282/4C26/6D9B/92C7/159D/891D/C0A8/28BD/3AF7/max_havela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5718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ntoen.nu/media/Omslag%20Max%20Havelaar%20eerste%20druk%20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438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e 1 3">
            <a:hlinkClick r:id="rId4"/>
          </p:cNvPr>
          <p:cNvSpPr/>
          <p:nvPr/>
        </p:nvSpPr>
        <p:spPr>
          <a:xfrm>
            <a:off x="2871282" y="5301208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20688"/>
            <a:ext cx="4464496" cy="20761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98676"/>
            <a:ext cx="4392488" cy="2406445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23528" y="4653136"/>
            <a:ext cx="3168351" cy="1656184"/>
          </a:xfrm>
          <a:prstGeom prst="ellipse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Naturalisme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Sociaal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realisme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4716017" y="2480858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26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7884368" y="5456624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27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692696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Letterkunde</a:t>
            </a:r>
            <a:r>
              <a:rPr lang="en-US" sz="4400" b="1" dirty="0" smtClean="0">
                <a:solidFill>
                  <a:srgbClr val="FF0000"/>
                </a:solidFill>
              </a:rPr>
              <a:t> van 1800 tot 1914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Fin de siècle: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H</a:t>
            </a:r>
            <a:r>
              <a:rPr lang="en-US" sz="4400" b="1" dirty="0" smtClean="0">
                <a:solidFill>
                  <a:srgbClr val="FF0000"/>
                </a:solidFill>
              </a:rPr>
              <a:t>et </a:t>
            </a:r>
            <a:r>
              <a:rPr lang="en-US" sz="4400" b="1" dirty="0" err="1" smtClean="0">
                <a:solidFill>
                  <a:srgbClr val="FF0000"/>
                </a:solidFill>
              </a:rPr>
              <a:t>einde</a:t>
            </a:r>
            <a:r>
              <a:rPr lang="en-US" sz="4400" b="1" dirty="0" smtClean="0">
                <a:solidFill>
                  <a:srgbClr val="FF0000"/>
                </a:solidFill>
              </a:rPr>
              <a:t> van </a:t>
            </a:r>
            <a:r>
              <a:rPr lang="en-US" sz="4400" b="1" dirty="0" err="1" smtClean="0">
                <a:solidFill>
                  <a:srgbClr val="FF0000"/>
                </a:solidFill>
              </a:rPr>
              <a:t>een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tijdperk</a:t>
            </a:r>
            <a:endParaRPr lang="nl-N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puffin.creighton.edu/museums/archive/7_abarnett/maril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8" y="836711"/>
            <a:ext cx="34766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lkvormige toelichting 14"/>
          <p:cNvSpPr/>
          <p:nvPr/>
        </p:nvSpPr>
        <p:spPr>
          <a:xfrm>
            <a:off x="3203848" y="2959538"/>
            <a:ext cx="5328592" cy="2557694"/>
          </a:xfrm>
          <a:prstGeom prst="cloudCallout">
            <a:avLst>
              <a:gd name="adj1" fmla="val -45777"/>
              <a:gd name="adj2" fmla="val -73282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“An </a:t>
            </a:r>
            <a:r>
              <a:rPr lang="en-US" b="1" dirty="0">
                <a:solidFill>
                  <a:schemeClr val="tx1"/>
                </a:solidFill>
              </a:rPr>
              <a:t>artist is somebody who produces things that people don't need to have</a:t>
            </a:r>
            <a:r>
              <a:rPr lang="en-US" b="1" dirty="0" smtClean="0">
                <a:solidFill>
                  <a:schemeClr val="tx1"/>
                </a:solidFill>
              </a:rPr>
              <a:t>.”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ndy Warhol)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454834" y="4116362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28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69269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Letterkunde</a:t>
            </a:r>
            <a:r>
              <a:rPr lang="en-US" sz="4400" b="1" dirty="0" smtClean="0">
                <a:solidFill>
                  <a:srgbClr val="FF0000"/>
                </a:solidFill>
              </a:rPr>
              <a:t> van 1800 tot 1914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De </a:t>
            </a:r>
            <a:r>
              <a:rPr lang="en-US" sz="4400" b="1" dirty="0" err="1" smtClean="0">
                <a:solidFill>
                  <a:srgbClr val="FF0000"/>
                </a:solidFill>
              </a:rPr>
              <a:t>romantiek</a:t>
            </a:r>
            <a:endParaRPr lang="nl-N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ropolism.com/fresh-signals/pindakaasvloer/resources/schippers-pindakaas-vloer.jpg?version=692f93be8c7a41525c0baf2076aecf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56787" cy="28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edzijn.punt.nl/upload/hirst_sku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52" y="397807"/>
            <a:ext cx="3997012" cy="29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za.ufl.edu/drobeson/christo_reichst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" y="3645024"/>
            <a:ext cx="3867061" cy="28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almana.nl/website/kunst/VernielzuchtUitlegPagina/RedYellowBlueII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21" y="3645024"/>
            <a:ext cx="407555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al 7"/>
          <p:cNvSpPr/>
          <p:nvPr/>
        </p:nvSpPr>
        <p:spPr>
          <a:xfrm>
            <a:off x="4108307" y="3084637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29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396025" y="3084637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30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042372" y="6232147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31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8532440" y="6232147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32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12" name="Explosie 1 11">
            <a:hlinkClick r:id="rId7"/>
          </p:cNvPr>
          <p:cNvSpPr/>
          <p:nvPr/>
        </p:nvSpPr>
        <p:spPr>
          <a:xfrm>
            <a:off x="3172203" y="3350185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3" name="Explosie 1 12">
            <a:hlinkClick r:id="rId3"/>
          </p:cNvPr>
          <p:cNvSpPr/>
          <p:nvPr/>
        </p:nvSpPr>
        <p:spPr>
          <a:xfrm>
            <a:off x="4108307" y="0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eks.com/img/1901Gatchina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2" y="404664"/>
            <a:ext cx="35718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al 7"/>
          <p:cNvSpPr/>
          <p:nvPr/>
        </p:nvSpPr>
        <p:spPr>
          <a:xfrm>
            <a:off x="3892283" y="5189265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33</a:t>
            </a: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12" name="Ovale toelichting 11"/>
          <p:cNvSpPr/>
          <p:nvPr/>
        </p:nvSpPr>
        <p:spPr>
          <a:xfrm>
            <a:off x="107504" y="5013176"/>
            <a:ext cx="2664296" cy="1584176"/>
          </a:xfrm>
          <a:prstGeom prst="wedgeEllipseCallout">
            <a:avLst>
              <a:gd name="adj1" fmla="val 38012"/>
              <a:gd name="adj2" fmla="val -82449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L’art</a:t>
            </a:r>
            <a:r>
              <a:rPr lang="en-US" b="1" dirty="0" smtClean="0">
                <a:solidFill>
                  <a:schemeClr val="tx1"/>
                </a:solidFill>
              </a:rPr>
              <a:t> pour </a:t>
            </a:r>
            <a:r>
              <a:rPr lang="en-US" b="1" dirty="0" err="1" smtClean="0">
                <a:solidFill>
                  <a:schemeClr val="tx1"/>
                </a:solidFill>
              </a:rPr>
              <a:t>l’art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4" descr="http://3.bp.blogspot.com/-zdwdCJNLouo/Tc6f5c6i7fI/AAAAAAAAACM/BwqBqtsz7qA/s1600/Detail_Horta_H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37" y="332657"/>
            <a:ext cx="40362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toelichting 12"/>
          <p:cNvSpPr/>
          <p:nvPr/>
        </p:nvSpPr>
        <p:spPr>
          <a:xfrm>
            <a:off x="5508104" y="5209878"/>
            <a:ext cx="2664296" cy="1584176"/>
          </a:xfrm>
          <a:prstGeom prst="wedgeEllipseCallout">
            <a:avLst>
              <a:gd name="adj1" fmla="val -40496"/>
              <a:gd name="adj2" fmla="val -83170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Individualisme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8512050" y="5229201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34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467544" y="5085184"/>
            <a:ext cx="3163076" cy="1368152"/>
          </a:xfrm>
          <a:prstGeom prst="roundRect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Lyrische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poëzie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779912" y="620688"/>
            <a:ext cx="52565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Sonnet</a:t>
            </a:r>
          </a:p>
          <a:p>
            <a:r>
              <a:rPr lang="nl-NL" dirty="0"/>
              <a:t>Ik ben een God in 't diepst van mijn gedachten,</a:t>
            </a:r>
            <a:br>
              <a:rPr lang="nl-NL" dirty="0"/>
            </a:br>
            <a:r>
              <a:rPr lang="nl-NL" dirty="0"/>
              <a:t>En zit in 't binnenst van mijn ziel ten troon</a:t>
            </a:r>
            <a:br>
              <a:rPr lang="nl-NL" dirty="0"/>
            </a:br>
            <a:r>
              <a:rPr lang="nl-NL" dirty="0"/>
              <a:t>Over mij zelf en 't al, naar </a:t>
            </a:r>
            <a:r>
              <a:rPr lang="nl-NL" dirty="0" err="1"/>
              <a:t>rijksgeboôn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Van eigen strijd en zege, uit eigen krachten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>En als een heir van donkerwilde machten</a:t>
            </a:r>
            <a:br>
              <a:rPr lang="nl-NL" dirty="0"/>
            </a:br>
            <a:r>
              <a:rPr lang="nl-NL" dirty="0"/>
              <a:t>Joelt aan mij op en valt terug, </a:t>
            </a:r>
            <a:r>
              <a:rPr lang="nl-NL" dirty="0" err="1"/>
              <a:t>gevloôn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Voor 't heffen van mijn hand en heldere kroon:</a:t>
            </a:r>
            <a:br>
              <a:rPr lang="nl-NL" dirty="0"/>
            </a:br>
            <a:r>
              <a:rPr lang="nl-NL" dirty="0"/>
              <a:t>Ik ben een God in 't diepst van mijn gedachten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/>
              <a:t>-- En tóch, zo </a:t>
            </a:r>
            <a:r>
              <a:rPr lang="nl-NL" dirty="0" err="1"/>
              <a:t>eindloos</a:t>
            </a:r>
            <a:r>
              <a:rPr lang="nl-NL" dirty="0"/>
              <a:t> smacht ik soms om rond</a:t>
            </a:r>
            <a:br>
              <a:rPr lang="nl-NL" dirty="0"/>
            </a:br>
            <a:r>
              <a:rPr lang="nl-NL" dirty="0"/>
              <a:t>Úw </a:t>
            </a:r>
            <a:r>
              <a:rPr lang="nl-NL" dirty="0" err="1"/>
              <a:t>overdierb're</a:t>
            </a:r>
            <a:r>
              <a:rPr lang="nl-NL" dirty="0"/>
              <a:t> </a:t>
            </a:r>
            <a:r>
              <a:rPr lang="nl-NL" dirty="0" err="1"/>
              <a:t>leên</a:t>
            </a:r>
            <a:r>
              <a:rPr lang="nl-NL" dirty="0"/>
              <a:t> den arm te slaan,</a:t>
            </a:r>
            <a:br>
              <a:rPr lang="nl-NL" dirty="0"/>
            </a:br>
            <a:r>
              <a:rPr lang="nl-NL" dirty="0"/>
              <a:t>En, luid uitsnikkende, met al mijn </a:t>
            </a:r>
            <a:r>
              <a:rPr lang="nl-NL" dirty="0" smtClean="0"/>
              <a:t>gloed</a:t>
            </a:r>
          </a:p>
          <a:p>
            <a:endParaRPr lang="nl-NL" dirty="0"/>
          </a:p>
          <a:p>
            <a:r>
              <a:rPr lang="nl-NL" dirty="0"/>
              <a:t>En trots en kalme glorie te vergaan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err="1"/>
              <a:t>úwe</a:t>
            </a:r>
            <a:r>
              <a:rPr lang="nl-NL" dirty="0"/>
              <a:t> lippen in een wilden vloed</a:t>
            </a:r>
            <a:br>
              <a:rPr lang="nl-NL" dirty="0"/>
            </a:br>
            <a:r>
              <a:rPr lang="nl-NL" dirty="0"/>
              <a:t>Van kussen, waar 'k niet langer woorden vond</a:t>
            </a:r>
          </a:p>
          <a:p>
            <a:endParaRPr lang="nl-NL" dirty="0"/>
          </a:p>
        </p:txBody>
      </p:sp>
      <p:pic>
        <p:nvPicPr>
          <p:cNvPr id="2050" name="Picture 2" descr="http://4.bp.blogspot.com/-NlglEPvlJ0M/UCFCMY4LNaI/AAAAAAAACMk/9sPWDXFLJmk/s1600/Klo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8" y="1000868"/>
            <a:ext cx="3364835" cy="22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3222104" y="4941168"/>
            <a:ext cx="2862064" cy="1368152"/>
          </a:xfrm>
          <a:prstGeom prst="ellipse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Impressionisme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ile:Claude Monet, The Portal of Rouen Cathedral, le Portal vu de 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341"/>
            <a:ext cx="2664296" cy="39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Claude Monet - La Cathédrale de Rouen, Le Portail au Sole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314"/>
            <a:ext cx="2782749" cy="40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Claude Monet - Rouen Cathedral, Facade (Morning effect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9335"/>
            <a:ext cx="2818513" cy="40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al 10"/>
          <p:cNvSpPr/>
          <p:nvPr/>
        </p:nvSpPr>
        <p:spPr>
          <a:xfrm>
            <a:off x="8532440" y="4073878"/>
            <a:ext cx="432048" cy="43204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35</a:t>
            </a:r>
            <a:endParaRPr lang="nl-N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490739" cy="3429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309830" cy="33843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3672408" cy="2466143"/>
          </a:xfrm>
          <a:prstGeom prst="rect">
            <a:avLst/>
          </a:prstGeom>
        </p:spPr>
      </p:pic>
      <p:sp>
        <p:nvSpPr>
          <p:cNvPr id="7" name="Explosie 1 6">
            <a:hlinkClick r:id="rId5"/>
          </p:cNvPr>
          <p:cNvSpPr/>
          <p:nvPr/>
        </p:nvSpPr>
        <p:spPr>
          <a:xfrm>
            <a:off x="2483768" y="2996952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oogle.com/images?q=tbn:ANd9GcTvD8S0O-qHGWovSOmGZp6JbWP5t_zrv4K_oTFTaVsgWN18I6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863314" cy="19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11" y="1196752"/>
            <a:ext cx="3207749" cy="2138499"/>
          </a:xfrm>
          <a:prstGeom prst="rect">
            <a:avLst/>
          </a:prstGeom>
        </p:spPr>
      </p:pic>
      <p:pic>
        <p:nvPicPr>
          <p:cNvPr id="1030" name="Picture 6" descr="http://farm1.static.flickr.com/60/158032342_ad5c9895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43" y="227514"/>
            <a:ext cx="3322340" cy="24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oogle.com/images?q=tbn:ANd9GcQAaSmT7VaN7Sx4jvHiPiuNseVSIrhuU5ATknoeNMSSsqjpuW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0" y="328860"/>
            <a:ext cx="1828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eblogs.nrc.nl/cultuurblog/files/2010/03/cro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077450" cy="20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arktplaza.nl/images/1/60/Bouquet-Reeks-HR-65-Liefde-als-talisman-Christine-James-38325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868403" cy="3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4464880" cy="5805264"/>
          </a:xfrm>
          <a:prstGeom prst="rect">
            <a:avLst/>
          </a:prstGeom>
        </p:spPr>
      </p:pic>
      <p:sp>
        <p:nvSpPr>
          <p:cNvPr id="8" name="Wolkvormige toelichting 7"/>
          <p:cNvSpPr/>
          <p:nvPr/>
        </p:nvSpPr>
        <p:spPr>
          <a:xfrm>
            <a:off x="3491880" y="2132856"/>
            <a:ext cx="3024336" cy="1338446"/>
          </a:xfrm>
          <a:prstGeom prst="cloudCallout">
            <a:avLst>
              <a:gd name="adj1" fmla="val -45777"/>
              <a:gd name="adj2" fmla="val -73282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Romantisch</a:t>
            </a:r>
            <a:r>
              <a:rPr lang="en-US" b="1" dirty="0" smtClean="0">
                <a:solidFill>
                  <a:schemeClr val="tx1"/>
                </a:solidFill>
              </a:rPr>
              <a:t> type?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4" name="Explosie 1 3">
            <a:hlinkClick r:id="rId3"/>
          </p:cNvPr>
          <p:cNvSpPr/>
          <p:nvPr/>
        </p:nvSpPr>
        <p:spPr>
          <a:xfrm>
            <a:off x="4355976" y="188640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860800" cy="4000500"/>
          </a:xfrm>
          <a:prstGeom prst="rect">
            <a:avLst/>
          </a:prstGeom>
        </p:spPr>
      </p:pic>
      <p:sp>
        <p:nvSpPr>
          <p:cNvPr id="2" name="Ovale toelichting 1"/>
          <p:cNvSpPr/>
          <p:nvPr/>
        </p:nvSpPr>
        <p:spPr>
          <a:xfrm>
            <a:off x="5004048" y="2492896"/>
            <a:ext cx="4032448" cy="2376264"/>
          </a:xfrm>
          <a:prstGeom prst="wedgeEllipseCallout">
            <a:avLst>
              <a:gd name="adj1" fmla="val -107805"/>
              <a:gd name="adj2" fmla="val -98116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Nadruk</a:t>
            </a:r>
            <a:r>
              <a:rPr lang="en-US" b="1" dirty="0" smtClean="0">
                <a:solidFill>
                  <a:schemeClr val="tx1"/>
                </a:solidFill>
              </a:rPr>
              <a:t> op het </a:t>
            </a:r>
            <a:r>
              <a:rPr lang="en-US" b="1" dirty="0" err="1" smtClean="0">
                <a:solidFill>
                  <a:schemeClr val="tx1"/>
                </a:solidFill>
              </a:rPr>
              <a:t>gevoel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lyrisch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Weltschmerz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Sehnsucht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Sturm und </a:t>
            </a:r>
            <a:r>
              <a:rPr lang="en-US" b="1" dirty="0" err="1" smtClean="0">
                <a:solidFill>
                  <a:schemeClr val="tx1"/>
                </a:solidFill>
              </a:rPr>
              <a:t>Drang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Ovaal 2"/>
          <p:cNvSpPr/>
          <p:nvPr/>
        </p:nvSpPr>
        <p:spPr>
          <a:xfrm>
            <a:off x="4328344" y="4477172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</a:t>
            </a:r>
            <a:endParaRPr lang="nl-N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1355"/>
            <a:ext cx="1775493" cy="27618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5484006" cy="4340994"/>
          </a:xfrm>
          <a:prstGeom prst="rect">
            <a:avLst/>
          </a:prstGeom>
        </p:spPr>
      </p:pic>
      <p:sp>
        <p:nvSpPr>
          <p:cNvPr id="7" name="Ovale toelichting 6"/>
          <p:cNvSpPr/>
          <p:nvPr/>
        </p:nvSpPr>
        <p:spPr>
          <a:xfrm>
            <a:off x="179512" y="3776968"/>
            <a:ext cx="2999629" cy="1764196"/>
          </a:xfrm>
          <a:prstGeom prst="wedgeEllipseCallout">
            <a:avLst>
              <a:gd name="adj1" fmla="val 11872"/>
              <a:gd name="adj2" fmla="val -100708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Individualisme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O</a:t>
            </a:r>
            <a:r>
              <a:rPr lang="en-US" b="1" dirty="0" err="1" smtClean="0">
                <a:solidFill>
                  <a:schemeClr val="tx1"/>
                </a:solidFill>
              </a:rPr>
              <a:t>riginaliteit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Bohémien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Byroniaanse</a:t>
            </a:r>
            <a:r>
              <a:rPr lang="en-US" b="1" dirty="0" smtClean="0">
                <a:solidFill>
                  <a:schemeClr val="tx1"/>
                </a:solidFill>
              </a:rPr>
              <a:t> held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Ovale toelichting 7"/>
          <p:cNvSpPr/>
          <p:nvPr/>
        </p:nvSpPr>
        <p:spPr>
          <a:xfrm>
            <a:off x="3395164" y="4941168"/>
            <a:ext cx="2550036" cy="1764196"/>
          </a:xfrm>
          <a:prstGeom prst="wedgeEllipseCallout">
            <a:avLst>
              <a:gd name="adj1" fmla="val 61177"/>
              <a:gd name="adj2" fmla="val -72201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</a:rPr>
              <a:t>Opstandigheid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2171029" y="3079217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399822" y="5249714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0" name="Explosie 1 9">
            <a:hlinkClick r:id="rId4"/>
          </p:cNvPr>
          <p:cNvSpPr/>
          <p:nvPr/>
        </p:nvSpPr>
        <p:spPr>
          <a:xfrm>
            <a:off x="1522957" y="116632"/>
            <a:ext cx="1872208" cy="1440160"/>
          </a:xfrm>
          <a:prstGeom prst="irregularSeal1">
            <a:avLst/>
          </a:prstGeom>
          <a:solidFill>
            <a:srgbClr val="CC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Filmpje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4664"/>
            <a:ext cx="2668517" cy="38031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4086"/>
            <a:ext cx="2961194" cy="3731104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1043608" y="4797152"/>
            <a:ext cx="6624736" cy="1764196"/>
          </a:xfrm>
          <a:prstGeom prst="wedgeEllipseCallout">
            <a:avLst>
              <a:gd name="adj1" fmla="val 30711"/>
              <a:gd name="adj2" fmla="val -96173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</a:t>
            </a:r>
            <a:r>
              <a:rPr lang="en-US" b="1" dirty="0" err="1" smtClean="0">
                <a:solidFill>
                  <a:schemeClr val="tx1"/>
                </a:solidFill>
              </a:rPr>
              <a:t>Ontsnappen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aan</a:t>
            </a:r>
            <a:r>
              <a:rPr lang="en-US" b="1" dirty="0" smtClean="0">
                <a:solidFill>
                  <a:schemeClr val="tx1"/>
                </a:solidFill>
              </a:rPr>
              <a:t> het </a:t>
            </a:r>
            <a:r>
              <a:rPr lang="en-US" b="1" dirty="0" err="1" smtClean="0">
                <a:solidFill>
                  <a:schemeClr val="tx1"/>
                </a:solidFill>
              </a:rPr>
              <a:t>hier</a:t>
            </a:r>
            <a:r>
              <a:rPr lang="en-US" b="1" dirty="0" smtClean="0">
                <a:solidFill>
                  <a:schemeClr val="tx1"/>
                </a:solidFill>
              </a:rPr>
              <a:t> en nu (</a:t>
            </a:r>
            <a:r>
              <a:rPr lang="en-US" b="1" dirty="0" err="1" smtClean="0">
                <a:solidFill>
                  <a:schemeClr val="tx1"/>
                </a:solidFill>
              </a:rPr>
              <a:t>escapisme</a:t>
            </a:r>
            <a:r>
              <a:rPr lang="en-US" b="1" dirty="0" smtClean="0">
                <a:solidFill>
                  <a:schemeClr val="tx1"/>
                </a:solidFill>
              </a:rPr>
              <a:t>):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</a:rPr>
              <a:t>Naar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natuur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8037250" y="4011174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3351123" y="4143842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</a:t>
            </a:r>
            <a:endParaRPr lang="nl-N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0" y="654184"/>
            <a:ext cx="2798661" cy="20882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2461"/>
            <a:ext cx="3024336" cy="210242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0" y="3501008"/>
            <a:ext cx="2812633" cy="2232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42" y="3284984"/>
            <a:ext cx="4371914" cy="2448272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591557" y="5589240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8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7452320" y="2635394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3591557" y="2598400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8532440" y="5589240"/>
            <a:ext cx="288032" cy="28803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</a:t>
            </a:r>
            <a:endParaRPr lang="nl-N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258</Words>
  <Application>Microsoft Office PowerPoint</Application>
  <PresentationFormat>Diavoorstelling (4:3)</PresentationFormat>
  <Paragraphs>110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My HP</dc:creator>
  <cp:lastModifiedBy>My HP</cp:lastModifiedBy>
  <cp:revision>71</cp:revision>
  <dcterms:created xsi:type="dcterms:W3CDTF">2012-08-13T22:15:04Z</dcterms:created>
  <dcterms:modified xsi:type="dcterms:W3CDTF">2012-08-23T08:18:50Z</dcterms:modified>
</cp:coreProperties>
</file>